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18"/>
  </p:notesMasterIdLst>
  <p:sldIdLst>
    <p:sldId id="272" r:id="rId3"/>
    <p:sldId id="273" r:id="rId4"/>
    <p:sldId id="274" r:id="rId5"/>
    <p:sldId id="264" r:id="rId6"/>
    <p:sldId id="275" r:id="rId7"/>
    <p:sldId id="276" r:id="rId8"/>
    <p:sldId id="284" r:id="rId9"/>
    <p:sldId id="285" r:id="rId10"/>
    <p:sldId id="281" r:id="rId11"/>
    <p:sldId id="289" r:id="rId12"/>
    <p:sldId id="282" r:id="rId13"/>
    <p:sldId id="287" r:id="rId14"/>
    <p:sldId id="279" r:id="rId15"/>
    <p:sldId id="283" r:id="rId16"/>
    <p:sldId id="278" r:id="rId17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in Butler" initials="I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0"/>
  </p:normalViewPr>
  <p:slideViewPr>
    <p:cSldViewPr snapToGrid="0" snapToObjects="1" showGuides="1">
      <p:cViewPr varScale="1">
        <p:scale>
          <a:sx n="82" d="100"/>
          <a:sy n="82" d="100"/>
        </p:scale>
        <p:origin x="6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Auckland Super City</c:v>
                </c:pt>
              </c:strCache>
            </c:strRef>
          </c:tx>
          <c:spPr>
            <a:solidFill>
              <a:srgbClr val="0292D5"/>
            </a:solidFill>
          </c:spPr>
          <c:cat>
            <c:strRef>
              <c:f>Sheet1!$C$3:$K$3</c:f>
              <c:strCache>
                <c:ptCount val="9"/>
                <c:pt idx="0">
                  <c:v>Mar-16</c:v>
                </c:pt>
                <c:pt idx="1">
                  <c:v>Jun-16</c:v>
                </c:pt>
                <c:pt idx="2">
                  <c:v>Sep-16</c:v>
                </c:pt>
                <c:pt idx="3">
                  <c:v>Dec-16</c:v>
                </c:pt>
                <c:pt idx="4">
                  <c:v>Mar-17</c:v>
                </c:pt>
                <c:pt idx="5">
                  <c:v>Jun-17</c:v>
                </c:pt>
                <c:pt idx="6">
                  <c:v>Sep-17</c:v>
                </c:pt>
                <c:pt idx="7">
                  <c:v>Dec-17</c:v>
                </c:pt>
                <c:pt idx="8">
                  <c:v>Mar-18</c:v>
                </c:pt>
              </c:strCache>
            </c:strRef>
          </c:cat>
          <c:val>
            <c:numRef>
              <c:f>Sheet1!$C$4:$K$4</c:f>
              <c:numCache>
                <c:formatCode>#,##0</c:formatCode>
                <c:ptCount val="9"/>
                <c:pt idx="0">
                  <c:v>1650</c:v>
                </c:pt>
                <c:pt idx="1">
                  <c:v>1687</c:v>
                </c:pt>
                <c:pt idx="2">
                  <c:v>1966</c:v>
                </c:pt>
                <c:pt idx="3">
                  <c:v>2076</c:v>
                </c:pt>
                <c:pt idx="4">
                  <c:v>2029</c:v>
                </c:pt>
                <c:pt idx="5">
                  <c:v>2248</c:v>
                </c:pt>
                <c:pt idx="6">
                  <c:v>2477</c:v>
                </c:pt>
                <c:pt idx="7">
                  <c:v>2566</c:v>
                </c:pt>
                <c:pt idx="8">
                  <c:v>3286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6-473C-8B02-6612ABCDC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229264"/>
        <c:axId val="674223776"/>
      </c:areaChart>
      <c:catAx>
        <c:axId val="67422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4223776"/>
        <c:crosses val="autoZero"/>
        <c:auto val="1"/>
        <c:lblAlgn val="ctr"/>
        <c:lblOffset val="100"/>
        <c:noMultiLvlLbl val="0"/>
      </c:catAx>
      <c:valAx>
        <c:axId val="674223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74229264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Sheet1!$B$8</c:f>
              <c:strCache>
                <c:ptCount val="1"/>
                <c:pt idx="0">
                  <c:v>Auckland Super City </c:v>
                </c:pt>
              </c:strCache>
            </c:strRef>
          </c:tx>
          <c:dPt>
            <c:idx val="0"/>
            <c:bubble3D val="0"/>
            <c:spPr>
              <a:solidFill>
                <a:srgbClr val="0292D5"/>
              </a:solidFill>
            </c:spPr>
            <c:extLst>
              <c:ext xmlns:c16="http://schemas.microsoft.com/office/drawing/2014/chart" uri="{C3380CC4-5D6E-409C-BE32-E72D297353CC}">
                <c16:uniqueId val="{00000001-C9F8-45AE-B041-C7712FAC0E4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C9F8-45AE-B041-C7712FAC0E4C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9F8-45AE-B041-C7712FAC0E4C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9F8-45AE-B041-C7712FAC0E4C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C9F8-45AE-B041-C7712FAC0E4C}"/>
              </c:ext>
            </c:extLst>
          </c:dPt>
          <c:cat>
            <c:strRef>
              <c:f>Sheet1!$C$7:$G$7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Sheet1!$C$8:$G$8</c:f>
              <c:numCache>
                <c:formatCode>#,##0</c:formatCode>
                <c:ptCount val="5"/>
                <c:pt idx="0">
                  <c:v>1372</c:v>
                </c:pt>
                <c:pt idx="1">
                  <c:v>1147</c:v>
                </c:pt>
                <c:pt idx="2">
                  <c:v>465</c:v>
                </c:pt>
                <c:pt idx="3">
                  <c:v>224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F8-45AE-B041-C7712FAC0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0.37493</cdr:x>
      <cdr:y>0.07483</cdr:y>
    </cdr:from>
    <cdr:to>
      <cdr:x>0.48222</cdr:x>
      <cdr:y>0.2664</cdr:y>
    </cdr:to>
    <cdr:sp macro="" textlink="">
      <cdr:nvSpPr>
        <cdr:cNvPr id="2" name="Title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258657" y="295835"/>
          <a:ext cx="646355" cy="75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 anchorCtr="0">
          <a:norm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3200" dirty="0">
              <a:solidFill>
                <a:schemeClr val="bg1"/>
              </a:solidFill>
            </a:rPr>
            <a:t>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BFEF6-C479-47F1-941F-7F59BE672657}" type="datetimeFigureOut">
              <a:rPr lang="en-NZ" smtClean="0"/>
              <a:t>26/08/2018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5EDC5-3965-4976-9EB3-F503F7DCE31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34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9"/>
            <a:ext cx="12192000" cy="68600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4134-5CF4-E74A-A20A-15382CD7B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aseline="0">
                <a:solidFill>
                  <a:srgbClr val="0292D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690" y="609601"/>
            <a:ext cx="7811590" cy="5562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18AE-00CD-E044-99E8-12DE2EB0861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4134-5CF4-E74A-A20A-15382CD7B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aseline="0">
                <a:solidFill>
                  <a:srgbClr val="0292D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18AE-00CD-E044-99E8-12DE2EB0861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4134-5CF4-E74A-A20A-15382CD7B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9"/>
            <a:ext cx="12192000" cy="68600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4134-5CF4-E74A-A20A-15382CD7B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4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aseline="0">
                <a:solidFill>
                  <a:srgbClr val="0292D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690" y="609601"/>
            <a:ext cx="7811590" cy="5562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18AE-00CD-E044-99E8-12DE2EB086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4134-5CF4-E74A-A20A-15382CD7B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aseline="0">
                <a:solidFill>
                  <a:srgbClr val="0292D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18AE-00CD-E044-99E8-12DE2EB086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4134-5CF4-E74A-A20A-15382CD7B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731" y="1375318"/>
            <a:ext cx="2636520" cy="16900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3690" y="609600"/>
            <a:ext cx="7811590" cy="55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12" y="6172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18AE-00CD-E044-99E8-12DE2EB08611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79" y="6190879"/>
            <a:ext cx="598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4134-5CF4-E74A-A20A-15382CD7B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2000" strike="noStrike" kern="1200" baseline="0">
          <a:solidFill>
            <a:srgbClr val="0292D5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731" y="1375318"/>
            <a:ext cx="2636520" cy="16900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3690" y="609600"/>
            <a:ext cx="7811590" cy="55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12" y="6172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18AE-00CD-E044-99E8-12DE2EB086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79" y="6190879"/>
            <a:ext cx="598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4134-5CF4-E74A-A20A-15382CD7B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2000" strike="noStrike" kern="1200" baseline="0">
          <a:solidFill>
            <a:srgbClr val="0292D5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2" descr="\\hnz.co.nz\dfsshareddata\WLGFile\WLG\AMASSE~1\26BUSI~1\Pipeline\PROPER~2\011D34~1.NON\2016AU~1\2016AU~1\78-82T~1\After\78-82Tahapa_A5_300ppi\01_DJI_076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96313"/>
            <a:ext cx="12192000" cy="66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9177" y="5425836"/>
            <a:ext cx="8686799" cy="924893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9177" y="5425836"/>
            <a:ext cx="9875841" cy="9248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sz="2800" dirty="0">
                <a:solidFill>
                  <a:schemeClr val="bg1"/>
                </a:solidFill>
              </a:rPr>
              <a:t>Housing New Zealand developments in Meadowbank</a:t>
            </a:r>
          </a:p>
          <a:p>
            <a:r>
              <a:rPr lang="en-NZ" dirty="0">
                <a:solidFill>
                  <a:schemeClr val="bg1"/>
                </a:solidFill>
              </a:rPr>
              <a:t>Update to Meadowbank St John’s Residents Association, August 14, 2018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11008656" y="6347014"/>
            <a:ext cx="385483" cy="261308"/>
          </a:xfrm>
          <a:prstGeom prst="triangle">
            <a:avLst/>
          </a:prstGeom>
          <a:solidFill>
            <a:srgbClr val="0292D5"/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0292D5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8948" y="-324132"/>
            <a:ext cx="3798853" cy="14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7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hnz.co.nz\dfsuserdata\HomeDrivesKAP\iaibut\Data\Presentations\HNZC_Purewa_Ext_Street_final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7714" y="277903"/>
            <a:ext cx="9355225" cy="62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9 – 11 Purewa Rd</a:t>
            </a:r>
            <a:br>
              <a:rPr lang="en-NZ" dirty="0"/>
            </a:br>
            <a:r>
              <a:rPr lang="en-NZ" dirty="0"/>
              <a:t>plans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7722" y="277992"/>
            <a:ext cx="9355225" cy="62380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060" y="615598"/>
            <a:ext cx="7159728" cy="5862069"/>
          </a:xfrm>
        </p:spPr>
        <p:txBody>
          <a:bodyPr>
            <a:normAutofit/>
          </a:bodyPr>
          <a:lstStyle/>
          <a:p>
            <a:pPr lvl="0"/>
            <a:r>
              <a:rPr lang="en-NZ" dirty="0"/>
              <a:t>Civil works will commence in late September 2018 and run through to February 2019.</a:t>
            </a:r>
          </a:p>
          <a:p>
            <a:pPr lvl="0"/>
            <a:r>
              <a:rPr lang="en-NZ" dirty="0"/>
              <a:t>The building works will be staged. They will start in December 2018 and construction will hit the halfway mark about June 2019.</a:t>
            </a:r>
          </a:p>
          <a:p>
            <a:pPr lvl="0"/>
            <a:r>
              <a:rPr lang="en-NZ" dirty="0"/>
              <a:t>We expect the properties will be completed with CCC in October 2019. </a:t>
            </a:r>
          </a:p>
          <a:p>
            <a:pPr lvl="0"/>
            <a:r>
              <a:rPr lang="en-NZ" dirty="0"/>
              <a:t>All timeframes are subject to change due to adverse weather and other variables.</a:t>
            </a:r>
          </a:p>
          <a:p>
            <a:endParaRPr lang="en-NZ" dirty="0"/>
          </a:p>
        </p:txBody>
      </p:sp>
      <p:sp>
        <p:nvSpPr>
          <p:cNvPr id="7" name="Isosceles Triangle 6"/>
          <p:cNvSpPr/>
          <p:nvPr/>
        </p:nvSpPr>
        <p:spPr>
          <a:xfrm>
            <a:off x="11008656" y="6347014"/>
            <a:ext cx="385483" cy="261308"/>
          </a:xfrm>
          <a:prstGeom prst="triangle">
            <a:avLst/>
          </a:prstGeom>
          <a:solidFill>
            <a:srgbClr val="0292D5"/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0292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0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\\hnz.co.nz\dfsuserdata\HomeDrivesKAP\iaibut\Data\Presentations\HNZC_Purewa_Ext_Street_final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7714" y="277903"/>
            <a:ext cx="9355225" cy="62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9 – 11 Purewa Rd: urban design elements</a:t>
            </a:r>
            <a:br>
              <a:rPr lang="en-NZ" dirty="0"/>
            </a:br>
            <a:endParaRPr lang="en-NZ" dirty="0"/>
          </a:p>
        </p:txBody>
      </p:sp>
      <p:sp>
        <p:nvSpPr>
          <p:cNvPr id="7" name="Isosceles Triangle 6"/>
          <p:cNvSpPr/>
          <p:nvPr/>
        </p:nvSpPr>
        <p:spPr>
          <a:xfrm>
            <a:off x="11008656" y="6347014"/>
            <a:ext cx="385483" cy="261308"/>
          </a:xfrm>
          <a:prstGeom prst="triangle">
            <a:avLst/>
          </a:prstGeom>
          <a:solidFill>
            <a:srgbClr val="0292D5"/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0292D5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15220" y="4288609"/>
            <a:ext cx="1004935" cy="990536"/>
          </a:xfrm>
          <a:prstGeom prst="ellipse">
            <a:avLst/>
          </a:prstGeom>
          <a:solidFill>
            <a:schemeClr val="bg2">
              <a:lumMod val="25000"/>
              <a:alpha val="6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Oval 20"/>
          <p:cNvSpPr/>
          <p:nvPr/>
        </p:nvSpPr>
        <p:spPr>
          <a:xfrm>
            <a:off x="7666419" y="2717494"/>
            <a:ext cx="1004935" cy="990536"/>
          </a:xfrm>
          <a:prstGeom prst="ellipse">
            <a:avLst/>
          </a:prstGeom>
          <a:solidFill>
            <a:schemeClr val="bg2">
              <a:lumMod val="25000"/>
              <a:alpha val="6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>
            <a:off x="10196462" y="3065416"/>
            <a:ext cx="1004935" cy="990536"/>
          </a:xfrm>
          <a:prstGeom prst="ellipse">
            <a:avLst/>
          </a:prstGeom>
          <a:solidFill>
            <a:schemeClr val="bg2">
              <a:lumMod val="25000"/>
              <a:alpha val="6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ounded Rectangle 9"/>
          <p:cNvSpPr/>
          <p:nvPr/>
        </p:nvSpPr>
        <p:spPr>
          <a:xfrm>
            <a:off x="3100250" y="582705"/>
            <a:ext cx="3261312" cy="1416423"/>
          </a:xfrm>
          <a:prstGeom prst="roundRect">
            <a:avLst/>
          </a:prstGeom>
          <a:solidFill>
            <a:schemeClr val="bg2">
              <a:lumMod val="25000"/>
              <a:alpha val="7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Building footprints are stepped along the street to provide relief and reduce the perceived scale of the buildings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841163" y="582706"/>
            <a:ext cx="1834950" cy="1416422"/>
          </a:xfrm>
          <a:prstGeom prst="roundRect">
            <a:avLst/>
          </a:prstGeom>
          <a:solidFill>
            <a:schemeClr val="bg2">
              <a:lumMod val="25000"/>
              <a:alpha val="7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All apartment living areas are oriented north + north west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49035" y="582706"/>
            <a:ext cx="2057531" cy="1416422"/>
          </a:xfrm>
          <a:prstGeom prst="roundRect">
            <a:avLst/>
          </a:prstGeom>
          <a:solidFill>
            <a:schemeClr val="bg2">
              <a:lumMod val="25000"/>
              <a:alpha val="7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Brick cladding provides a sense of solidity and permanence</a:t>
            </a:r>
          </a:p>
        </p:txBody>
      </p:sp>
      <p:cxnSp>
        <p:nvCxnSpPr>
          <p:cNvPr id="32" name="Straight Connector 31"/>
          <p:cNvCxnSpPr>
            <a:endCxn id="22" idx="0"/>
          </p:cNvCxnSpPr>
          <p:nvPr/>
        </p:nvCxnSpPr>
        <p:spPr>
          <a:xfrm flipH="1">
            <a:off x="10698930" y="1703294"/>
            <a:ext cx="59708" cy="1362122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2"/>
            <a:endCxn id="21" idx="0"/>
          </p:cNvCxnSpPr>
          <p:nvPr/>
        </p:nvCxnSpPr>
        <p:spPr>
          <a:xfrm>
            <a:off x="7877801" y="1999128"/>
            <a:ext cx="291086" cy="718366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0"/>
            <a:endCxn id="10" idx="2"/>
          </p:cNvCxnSpPr>
          <p:nvPr/>
        </p:nvCxnSpPr>
        <p:spPr>
          <a:xfrm flipV="1">
            <a:off x="3817688" y="1999128"/>
            <a:ext cx="913218" cy="2289481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600878" y="4666753"/>
            <a:ext cx="1004935" cy="990536"/>
          </a:xfrm>
          <a:prstGeom prst="ellipse">
            <a:avLst/>
          </a:prstGeom>
          <a:solidFill>
            <a:schemeClr val="bg2">
              <a:lumMod val="25000"/>
              <a:alpha val="6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1" name="Oval 50"/>
          <p:cNvSpPr/>
          <p:nvPr/>
        </p:nvSpPr>
        <p:spPr>
          <a:xfrm>
            <a:off x="9841163" y="4509451"/>
            <a:ext cx="1004935" cy="990536"/>
          </a:xfrm>
          <a:prstGeom prst="ellipse">
            <a:avLst/>
          </a:prstGeom>
          <a:solidFill>
            <a:schemeClr val="bg2">
              <a:lumMod val="25000"/>
              <a:alpha val="6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7" name="Straight Connector 56"/>
          <p:cNvCxnSpPr>
            <a:stCxn id="50" idx="1"/>
            <a:endCxn id="10" idx="2"/>
          </p:cNvCxnSpPr>
          <p:nvPr/>
        </p:nvCxnSpPr>
        <p:spPr>
          <a:xfrm flipH="1" flipV="1">
            <a:off x="4730906" y="1999128"/>
            <a:ext cx="4017141" cy="2812686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1" idx="2"/>
            <a:endCxn id="10" idx="2"/>
          </p:cNvCxnSpPr>
          <p:nvPr/>
        </p:nvCxnSpPr>
        <p:spPr>
          <a:xfrm flipH="1" flipV="1">
            <a:off x="4730906" y="1999128"/>
            <a:ext cx="5110257" cy="3005591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377098" y="4783877"/>
            <a:ext cx="1004935" cy="990536"/>
          </a:xfrm>
          <a:prstGeom prst="ellipse">
            <a:avLst/>
          </a:prstGeom>
          <a:solidFill>
            <a:schemeClr val="bg2">
              <a:lumMod val="25000"/>
              <a:alpha val="6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3" name="Rounded Rectangle 72"/>
          <p:cNvSpPr/>
          <p:nvPr/>
        </p:nvSpPr>
        <p:spPr>
          <a:xfrm>
            <a:off x="6633875" y="5252250"/>
            <a:ext cx="1834950" cy="1120588"/>
          </a:xfrm>
          <a:prstGeom prst="roundRect">
            <a:avLst/>
          </a:prstGeom>
          <a:solidFill>
            <a:schemeClr val="bg2">
              <a:lumMod val="25000"/>
              <a:alpha val="7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Rubbish bins are screened behind fences</a:t>
            </a:r>
          </a:p>
        </p:txBody>
      </p:sp>
      <p:cxnSp>
        <p:nvCxnSpPr>
          <p:cNvPr id="75" name="Straight Connector 74"/>
          <p:cNvCxnSpPr>
            <a:stCxn id="72" idx="6"/>
          </p:cNvCxnSpPr>
          <p:nvPr/>
        </p:nvCxnSpPr>
        <p:spPr>
          <a:xfrm>
            <a:off x="6382033" y="5279145"/>
            <a:ext cx="251842" cy="533399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3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\\hnz.co.nz\dfsuserdata\HomeDrivesKAP\iaibut\Data\Presentations\HNZC_Purewa_Ext_Street_final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7714" y="277903"/>
            <a:ext cx="9355225" cy="62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9 – 11 Purewa Rd: urban design elements</a:t>
            </a:r>
            <a:br>
              <a:rPr lang="en-NZ" dirty="0"/>
            </a:br>
            <a:endParaRPr lang="en-NZ" dirty="0"/>
          </a:p>
        </p:txBody>
      </p:sp>
      <p:sp>
        <p:nvSpPr>
          <p:cNvPr id="7" name="Isosceles Triangle 6"/>
          <p:cNvSpPr/>
          <p:nvPr/>
        </p:nvSpPr>
        <p:spPr>
          <a:xfrm>
            <a:off x="11008656" y="6347014"/>
            <a:ext cx="385483" cy="261308"/>
          </a:xfrm>
          <a:prstGeom prst="triangle">
            <a:avLst/>
          </a:prstGeom>
          <a:solidFill>
            <a:srgbClr val="0292D5"/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0292D5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06566" y="3273408"/>
            <a:ext cx="1004935" cy="990536"/>
          </a:xfrm>
          <a:prstGeom prst="ellipse">
            <a:avLst/>
          </a:prstGeom>
          <a:solidFill>
            <a:schemeClr val="bg2">
              <a:lumMod val="25000"/>
              <a:alpha val="6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>
            <a:off x="10698929" y="4795792"/>
            <a:ext cx="1004935" cy="990536"/>
          </a:xfrm>
          <a:prstGeom prst="ellipse">
            <a:avLst/>
          </a:prstGeom>
          <a:solidFill>
            <a:schemeClr val="bg2">
              <a:lumMod val="25000"/>
              <a:alpha val="6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/>
          <p:cNvSpPr/>
          <p:nvPr/>
        </p:nvSpPr>
        <p:spPr>
          <a:xfrm>
            <a:off x="5253669" y="2901653"/>
            <a:ext cx="1004935" cy="990536"/>
          </a:xfrm>
          <a:prstGeom prst="ellipse">
            <a:avLst/>
          </a:prstGeom>
          <a:solidFill>
            <a:schemeClr val="bg2">
              <a:lumMod val="25000"/>
              <a:alpha val="6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ounded Rectangle 23"/>
          <p:cNvSpPr/>
          <p:nvPr/>
        </p:nvSpPr>
        <p:spPr>
          <a:xfrm>
            <a:off x="2989860" y="591671"/>
            <a:ext cx="2541365" cy="1120588"/>
          </a:xfrm>
          <a:prstGeom prst="roundRect">
            <a:avLst/>
          </a:prstGeom>
          <a:solidFill>
            <a:schemeClr val="bg2">
              <a:lumMod val="25000"/>
              <a:alpha val="7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Balustrades to all common areas provide vision for safety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56137" y="582706"/>
            <a:ext cx="3986768" cy="1120588"/>
          </a:xfrm>
          <a:prstGeom prst="roundRect">
            <a:avLst/>
          </a:prstGeom>
          <a:solidFill>
            <a:schemeClr val="bg2">
              <a:lumMod val="25000"/>
              <a:alpha val="7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Balustrades around private balconies have solid panels to provide privacy and screen residents' belongings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05334" y="5180059"/>
            <a:ext cx="1834950" cy="1120588"/>
          </a:xfrm>
          <a:prstGeom prst="roundRect">
            <a:avLst/>
          </a:prstGeom>
          <a:solidFill>
            <a:schemeClr val="bg2">
              <a:lumMod val="25000"/>
              <a:alpha val="7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Pedestrian entry from footpath</a:t>
            </a:r>
          </a:p>
        </p:txBody>
      </p:sp>
      <p:cxnSp>
        <p:nvCxnSpPr>
          <p:cNvPr id="35" name="Straight Connector 34"/>
          <p:cNvCxnSpPr>
            <a:endCxn id="19" idx="1"/>
          </p:cNvCxnSpPr>
          <p:nvPr/>
        </p:nvCxnSpPr>
        <p:spPr>
          <a:xfrm>
            <a:off x="4260542" y="1712259"/>
            <a:ext cx="1140296" cy="133445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7" idx="2"/>
            <a:endCxn id="26" idx="3"/>
          </p:cNvCxnSpPr>
          <p:nvPr/>
        </p:nvCxnSpPr>
        <p:spPr>
          <a:xfrm flipH="1">
            <a:off x="9340284" y="5291060"/>
            <a:ext cx="1358645" cy="44929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2"/>
            <a:endCxn id="6" idx="1"/>
          </p:cNvCxnSpPr>
          <p:nvPr/>
        </p:nvCxnSpPr>
        <p:spPr>
          <a:xfrm>
            <a:off x="7749521" y="1703294"/>
            <a:ext cx="1304214" cy="171517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60374" y="5629352"/>
            <a:ext cx="346908" cy="222002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1" descr="image00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04106" y="3083879"/>
            <a:ext cx="1180065" cy="1180065"/>
          </a:xfrm>
          <a:prstGeom prst="ellipse">
            <a:avLst/>
          </a:prstGeom>
          <a:noFill/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10084074" y="586424"/>
            <a:ext cx="1834950" cy="1120588"/>
          </a:xfrm>
          <a:prstGeom prst="roundRect">
            <a:avLst/>
          </a:prstGeom>
          <a:solidFill>
            <a:schemeClr val="bg2">
              <a:lumMod val="25000"/>
              <a:alpha val="71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Balcony panels will be tidy and durable </a:t>
            </a:r>
          </a:p>
        </p:txBody>
      </p:sp>
      <p:cxnSp>
        <p:nvCxnSpPr>
          <p:cNvPr id="31" name="Straight Connector 30"/>
          <p:cNvCxnSpPr>
            <a:stCxn id="30" idx="2"/>
            <a:endCxn id="2050" idx="0"/>
          </p:cNvCxnSpPr>
          <p:nvPr/>
        </p:nvCxnSpPr>
        <p:spPr>
          <a:xfrm>
            <a:off x="11001549" y="1707012"/>
            <a:ext cx="392590" cy="1376867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33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9 – 11 Purewa Rd, design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690" y="430306"/>
            <a:ext cx="7811590" cy="59973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/>
              <a:t>HNZ met with architects from The Development Collective, engaged by local residents, to discuss the buildings’ design.</a:t>
            </a:r>
          </a:p>
          <a:p>
            <a:pPr marL="0" indent="0">
              <a:buNone/>
            </a:pPr>
            <a:r>
              <a:rPr lang="en-NZ" dirty="0"/>
              <a:t>Their feedback was:</a:t>
            </a:r>
          </a:p>
          <a:p>
            <a:r>
              <a:rPr lang="en-NZ" dirty="0"/>
              <a:t>Partly fill the exposed external stairwells with stained timber slats, or linear panels</a:t>
            </a:r>
          </a:p>
          <a:p>
            <a:r>
              <a:rPr lang="en-NZ" dirty="0"/>
              <a:t>Soften the exterior appearance by adding random panels</a:t>
            </a:r>
          </a:p>
          <a:p>
            <a:r>
              <a:rPr lang="en-NZ" dirty="0"/>
              <a:t>Planter boxes or timber for the balcony edges, rather than </a:t>
            </a:r>
            <a:r>
              <a:rPr lang="en-NZ"/>
              <a:t>a compressed sheet</a:t>
            </a:r>
            <a:endParaRPr lang="en-NZ" dirty="0"/>
          </a:p>
          <a:p>
            <a:r>
              <a:rPr lang="en-NZ" dirty="0"/>
              <a:t>Concrete aggregate driveway</a:t>
            </a:r>
          </a:p>
          <a:p>
            <a:r>
              <a:rPr lang="en-NZ" dirty="0"/>
              <a:t>Timber feature shutters on the front windows</a:t>
            </a:r>
          </a:p>
          <a:p>
            <a:r>
              <a:rPr lang="en-NZ" dirty="0"/>
              <a:t>Remove or downsize the rear homes to increase play space</a:t>
            </a:r>
          </a:p>
          <a:p>
            <a:r>
              <a:rPr lang="en-NZ" dirty="0"/>
              <a:t>Place bins at the rear of the property</a:t>
            </a:r>
          </a:p>
          <a:p>
            <a:r>
              <a:rPr lang="en-NZ" dirty="0"/>
              <a:t>Visitor parking, and driveway gates for safety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329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9 – 11 Purewa Rd, design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690" y="430306"/>
            <a:ext cx="7811590" cy="5997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We reviewed the feedback, and considering changes around the treatment of exposed stairwells to balance the tenant safety and aesthetic considerations.</a:t>
            </a:r>
          </a:p>
          <a:p>
            <a:pPr marL="0" indent="0">
              <a:buNone/>
            </a:pPr>
            <a:r>
              <a:rPr lang="en-NZ" dirty="0"/>
              <a:t>We could not remove or downsize the rear building as it would reduce the number of homes/bedrooms available to people in need. This rules out increases in parking and recreational space.</a:t>
            </a:r>
          </a:p>
          <a:p>
            <a:pPr marL="0" indent="0">
              <a:buNone/>
            </a:pPr>
            <a:r>
              <a:rPr lang="en-NZ" dirty="0"/>
              <a:t>Some of the feedback, such as the aggregate driveway and gates separating homes from the driveway, were already in the design.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091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 you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Your point of contact from here is </a:t>
            </a:r>
          </a:p>
          <a:p>
            <a:pPr marL="0" indent="0">
              <a:buNone/>
            </a:pPr>
            <a:r>
              <a:rPr lang="en-NZ" dirty="0"/>
              <a:t>	Marion Humphrey</a:t>
            </a:r>
          </a:p>
          <a:p>
            <a:pPr marL="0" indent="0">
              <a:buNone/>
            </a:pPr>
            <a:r>
              <a:rPr lang="en-NZ" dirty="0"/>
              <a:t>	021 471 904</a:t>
            </a:r>
          </a:p>
          <a:p>
            <a:pPr marL="0" indent="0">
              <a:buNone/>
            </a:pPr>
            <a:r>
              <a:rPr lang="en-NZ" dirty="0"/>
              <a:t>	marion.humphrey@hnzc.co.nz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Please let me know your questions.</a:t>
            </a:r>
          </a:p>
        </p:txBody>
      </p:sp>
    </p:spTree>
    <p:extLst>
      <p:ext uri="{BB962C8B-B14F-4D97-AF65-F5344CB8AC3E}">
        <p14:creationId xmlns:p14="http://schemas.microsoft.com/office/powerpoint/2010/main" val="226886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71" y="319254"/>
            <a:ext cx="11011928" cy="60199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83" y="434024"/>
            <a:ext cx="5067493" cy="525200"/>
          </a:xfrm>
        </p:spPr>
        <p:txBody>
          <a:bodyPr>
            <a:noAutofit/>
          </a:bodyPr>
          <a:lstStyle/>
          <a:p>
            <a:r>
              <a:rPr lang="en-NZ" sz="2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Developments in Meadowbank</a:t>
            </a:r>
          </a:p>
        </p:txBody>
      </p:sp>
      <p:sp>
        <p:nvSpPr>
          <p:cNvPr id="6" name="Teardrop 5"/>
          <p:cNvSpPr/>
          <p:nvPr/>
        </p:nvSpPr>
        <p:spPr>
          <a:xfrm rot="1901182">
            <a:off x="2366683" y="3818965"/>
            <a:ext cx="2312894" cy="2357717"/>
          </a:xfrm>
          <a:prstGeom prst="teardrop">
            <a:avLst>
              <a:gd name="adj" fmla="val 141085"/>
            </a:avLst>
          </a:prstGeom>
          <a:solidFill>
            <a:srgbClr val="0292D5">
              <a:alpha val="71000"/>
            </a:srgbClr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ardrop 6"/>
          <p:cNvSpPr/>
          <p:nvPr/>
        </p:nvSpPr>
        <p:spPr>
          <a:xfrm rot="13157306">
            <a:off x="8892992" y="3390927"/>
            <a:ext cx="2312894" cy="2357717"/>
          </a:xfrm>
          <a:prstGeom prst="teardrop">
            <a:avLst>
              <a:gd name="adj" fmla="val 141085"/>
            </a:avLst>
          </a:prstGeom>
          <a:solidFill>
            <a:srgbClr val="0292D5">
              <a:alpha val="71000"/>
            </a:srgbClr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ardrop 7"/>
          <p:cNvSpPr/>
          <p:nvPr/>
        </p:nvSpPr>
        <p:spPr>
          <a:xfrm rot="13937919">
            <a:off x="4284107" y="924016"/>
            <a:ext cx="2312894" cy="2357717"/>
          </a:xfrm>
          <a:prstGeom prst="teardrop">
            <a:avLst>
              <a:gd name="adj" fmla="val 141085"/>
            </a:avLst>
          </a:prstGeom>
          <a:solidFill>
            <a:srgbClr val="0292D5">
              <a:alpha val="71000"/>
            </a:srgbClr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ardrop 8"/>
          <p:cNvSpPr/>
          <p:nvPr/>
        </p:nvSpPr>
        <p:spPr>
          <a:xfrm rot="386089">
            <a:off x="817810" y="2483525"/>
            <a:ext cx="1437371" cy="1396693"/>
          </a:xfrm>
          <a:prstGeom prst="teardrop">
            <a:avLst>
              <a:gd name="adj" fmla="val 141085"/>
            </a:avLst>
          </a:prstGeom>
          <a:solidFill>
            <a:srgbClr val="0292D5">
              <a:alpha val="71000"/>
            </a:srgbClr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050" name="Picture 2" descr="\\hnz.co.nz\dfsshareddata\WLGFile\WLG\AMASSE~1\26BUSI~1\Pipeline\PROPER~2\011D34~1.NON\2016AU~1\2016AU~1\78-82T~1\After\78-82Tahapa_A5_300ppi\16_92Q711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8919" y="3822849"/>
            <a:ext cx="2341693" cy="2341693"/>
          </a:xfrm>
          <a:prstGeom prst="ellipse">
            <a:avLst/>
          </a:prstGeom>
          <a:noFill/>
          <a:ln>
            <a:solidFill>
              <a:srgbClr val="0292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hnz.co.nz\dfsshareddata\WLGFile\WLG\AMASSE~1\26BUSI~1\Pipeline\PROPER~2\011D34~1.NON\2016AU~1\2016AU~1\KOA3-5~1\After\A4_300~1\01_01_DJI_00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92993" y="3362619"/>
            <a:ext cx="2376156" cy="2376156"/>
          </a:xfrm>
          <a:prstGeom prst="ellipse">
            <a:avLst/>
          </a:prstGeom>
          <a:noFill/>
          <a:ln>
            <a:solidFill>
              <a:srgbClr val="0292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2730" y="843128"/>
            <a:ext cx="2519491" cy="2519491"/>
          </a:xfrm>
          <a:prstGeom prst="ellipse">
            <a:avLst/>
          </a:prstGeom>
          <a:noFill/>
          <a:ln w="9525">
            <a:solidFill>
              <a:srgbClr val="0292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558" y="2452204"/>
            <a:ext cx="1493409" cy="1493409"/>
          </a:xfrm>
          <a:prstGeom prst="ellipse">
            <a:avLst/>
          </a:prstGeom>
          <a:noFill/>
          <a:ln w="9525">
            <a:solidFill>
              <a:srgbClr val="0292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8941" y="1057274"/>
            <a:ext cx="475130" cy="2888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6621186" y="940886"/>
            <a:ext cx="3184904" cy="88791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30151" y="940886"/>
            <a:ext cx="3184904" cy="16188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i="1" dirty="0">
                <a:solidFill>
                  <a:schemeClr val="tx1"/>
                </a:solidFill>
              </a:rPr>
              <a:t>9-11 Purewa Rd:</a:t>
            </a:r>
          </a:p>
          <a:p>
            <a:r>
              <a:rPr lang="en-NZ" i="1" dirty="0">
                <a:solidFill>
                  <a:schemeClr val="tx1"/>
                </a:solidFill>
              </a:rPr>
              <a:t>Two homes to be replaced with 11 new homes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2592" y="1401003"/>
            <a:ext cx="1672701" cy="88791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02515" y="1401003"/>
            <a:ext cx="3184904" cy="16188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i="1" dirty="0">
                <a:solidFill>
                  <a:schemeClr val="tx1"/>
                </a:solidFill>
              </a:rPr>
              <a:t>6-8 Puroto St:</a:t>
            </a:r>
          </a:p>
          <a:p>
            <a:r>
              <a:rPr lang="en-NZ" i="1" dirty="0">
                <a:solidFill>
                  <a:schemeClr val="tx1"/>
                </a:solidFill>
              </a:rPr>
              <a:t>Plans to be </a:t>
            </a:r>
          </a:p>
          <a:p>
            <a:r>
              <a:rPr lang="en-NZ" i="1" dirty="0">
                <a:solidFill>
                  <a:schemeClr val="tx1"/>
                </a:solidFill>
              </a:rPr>
              <a:t>confirmed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2386" y="5294818"/>
            <a:ext cx="2666249" cy="88791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733367" y="5274967"/>
            <a:ext cx="3184904" cy="16188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i="1" dirty="0">
                <a:solidFill>
                  <a:schemeClr val="tx1"/>
                </a:solidFill>
              </a:rPr>
              <a:t>78 – 82 Tahapa Cr:</a:t>
            </a:r>
          </a:p>
          <a:p>
            <a:r>
              <a:rPr lang="en-NZ" i="1" dirty="0">
                <a:solidFill>
                  <a:schemeClr val="tx1"/>
                </a:solidFill>
              </a:rPr>
              <a:t>Three homes replaced with eight new homes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07155" y="2450994"/>
            <a:ext cx="3184904" cy="887914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456987" y="2450994"/>
            <a:ext cx="3184904" cy="16188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i="1" dirty="0">
                <a:solidFill>
                  <a:schemeClr val="tx1"/>
                </a:solidFill>
              </a:rPr>
              <a:t>3-5 Koa St/68 Tahapa Cr:</a:t>
            </a:r>
          </a:p>
          <a:p>
            <a:r>
              <a:rPr lang="en-NZ" i="1" dirty="0">
                <a:solidFill>
                  <a:schemeClr val="tx1"/>
                </a:solidFill>
              </a:rPr>
              <a:t>Three homes replaced with nine new homes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465293" y="1963271"/>
            <a:ext cx="367554" cy="139602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32847" y="1963271"/>
            <a:ext cx="242047" cy="325646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465293" y="2288917"/>
            <a:ext cx="609601" cy="337742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60494" y="2288917"/>
            <a:ext cx="304799" cy="337742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32847" y="1470212"/>
            <a:ext cx="242047" cy="493059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074895" y="1828800"/>
            <a:ext cx="591670" cy="460117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74895" y="1470212"/>
            <a:ext cx="591670" cy="358588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74658" y="3962451"/>
            <a:ext cx="98613" cy="788843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57956" y="4751294"/>
            <a:ext cx="567863" cy="80682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74658" y="3969499"/>
            <a:ext cx="525186" cy="7048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199844" y="3976547"/>
            <a:ext cx="367554" cy="93340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325819" y="4069887"/>
            <a:ext cx="241579" cy="762089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51059" y="4076935"/>
            <a:ext cx="291353" cy="69801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364505" y="4146736"/>
            <a:ext cx="94130" cy="954182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7642412" y="4076935"/>
            <a:ext cx="67235" cy="546892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449669" y="5100918"/>
            <a:ext cx="468602" cy="89647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904823" y="4623827"/>
            <a:ext cx="183777" cy="546892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09647" y="4596806"/>
            <a:ext cx="287064" cy="27022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996711" y="4596806"/>
            <a:ext cx="91889" cy="27022"/>
          </a:xfrm>
          <a:prstGeom prst="line">
            <a:avLst/>
          </a:prstGeom>
          <a:ln w="25400">
            <a:solidFill>
              <a:srgbClr val="0292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Deciding on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Housing New Zealand decides on whether to redevelop and what to build on a site-by-site basis.</a:t>
            </a:r>
          </a:p>
          <a:p>
            <a:pPr marL="0" indent="0">
              <a:buNone/>
            </a:pPr>
            <a:r>
              <a:rPr lang="en-NZ" dirty="0"/>
              <a:t>Critical factors include:</a:t>
            </a:r>
          </a:p>
          <a:p>
            <a:r>
              <a:rPr lang="en-NZ" dirty="0"/>
              <a:t>Demand (from the MSD waiting list and internal transfers), including the number of bedrooms</a:t>
            </a:r>
          </a:p>
          <a:p>
            <a:r>
              <a:rPr lang="en-NZ" dirty="0"/>
              <a:t>Zoning</a:t>
            </a:r>
          </a:p>
          <a:p>
            <a:r>
              <a:rPr lang="en-NZ" dirty="0"/>
              <a:t>The size and shape of the lot</a:t>
            </a:r>
          </a:p>
          <a:p>
            <a:r>
              <a:rPr lang="en-NZ" dirty="0"/>
              <a:t>Proximity to schools, hospitals and public transport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Generally speaking, older homes on large sections are the best candidates for redevelopment.</a:t>
            </a:r>
          </a:p>
          <a:p>
            <a:pPr marL="0" indent="0">
              <a:buNone/>
            </a:pPr>
            <a:r>
              <a:rPr lang="en-NZ" dirty="0"/>
              <a:t>There is potential for more development in Meadowbank in future.</a:t>
            </a:r>
          </a:p>
        </p:txBody>
      </p:sp>
    </p:spTree>
    <p:extLst>
      <p:ext uri="{BB962C8B-B14F-4D97-AF65-F5344CB8AC3E}">
        <p14:creationId xmlns:p14="http://schemas.microsoft.com/office/powerpoint/2010/main" val="97629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need for intensification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690" y="609601"/>
            <a:ext cx="7811590" cy="1210234"/>
          </a:xfrm>
        </p:spPr>
        <p:txBody>
          <a:bodyPr/>
          <a:lstStyle/>
          <a:p>
            <a:r>
              <a:rPr lang="en-NZ" dirty="0"/>
              <a:t>Demand for state housing in Auckland has doubled in two years, with 3286 families or individuals needing housing support as of March 2018.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55664" y="6092953"/>
            <a:ext cx="5175504" cy="344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NZ" sz="1200" dirty="0"/>
              <a:t>Source: Ministry of Social Development Housing Register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39808" y="4294096"/>
            <a:ext cx="6104710" cy="89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MSD state housing waiting list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716036"/>
              </p:ext>
            </p:extLst>
          </p:nvPr>
        </p:nvGraphicFramePr>
        <p:xfrm>
          <a:off x="3801035" y="1734670"/>
          <a:ext cx="7759081" cy="435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155884" y="4184153"/>
            <a:ext cx="3418422" cy="16900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sz="2400" dirty="0">
                <a:solidFill>
                  <a:schemeClr val="bg1"/>
                </a:solidFill>
              </a:rPr>
              <a:t>State housing waiting list for Auckland</a:t>
            </a:r>
          </a:p>
        </p:txBody>
      </p:sp>
    </p:spTree>
    <p:extLst>
      <p:ext uri="{BB962C8B-B14F-4D97-AF65-F5344CB8AC3E}">
        <p14:creationId xmlns:p14="http://schemas.microsoft.com/office/powerpoint/2010/main" val="140918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Demand by home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Auckland housing demand by number of bedrooms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671687"/>
              </p:ext>
            </p:extLst>
          </p:nvPr>
        </p:nvGraphicFramePr>
        <p:xfrm>
          <a:off x="4563035" y="1532966"/>
          <a:ext cx="6024283" cy="39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498515" y="4316674"/>
            <a:ext cx="646355" cy="757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05221" y="2822402"/>
            <a:ext cx="646355" cy="757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47055" y="2439076"/>
            <a:ext cx="646355" cy="757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5692" y="1828801"/>
            <a:ext cx="646355" cy="757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2000" strike="noStrike" kern="1200" baseline="0">
                <a:solidFill>
                  <a:srgbClr val="0292D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NZ" sz="3200" dirty="0">
                <a:solidFill>
                  <a:schemeClr val="bg1"/>
                </a:solidFill>
              </a:rPr>
              <a:t>5+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55664" y="6092953"/>
            <a:ext cx="5175504" cy="344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NZ" sz="1200" dirty="0"/>
              <a:t>Source: Ministry of Social Development Housing Register</a:t>
            </a:r>
          </a:p>
        </p:txBody>
      </p:sp>
    </p:spTree>
    <p:extLst>
      <p:ext uri="{BB962C8B-B14F-4D97-AF65-F5344CB8AC3E}">
        <p14:creationId xmlns:p14="http://schemas.microsoft.com/office/powerpoint/2010/main" val="261061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9 – 11 Purewa Rd</a:t>
            </a:r>
            <a:br>
              <a:rPr lang="en-NZ" dirty="0"/>
            </a:br>
            <a:endParaRPr lang="en-NZ" dirty="0"/>
          </a:p>
        </p:txBody>
      </p:sp>
      <p:pic>
        <p:nvPicPr>
          <p:cNvPr id="1026" name="Picture 2" descr="\\hnz.co.nz\dfsuserdata\HomeDrivesKAP\iaibut\Data\Presentations\HNZC_Purewa_Ext_Street_final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189" y="383018"/>
            <a:ext cx="9091749" cy="60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11008656" y="6347014"/>
            <a:ext cx="385483" cy="261308"/>
          </a:xfrm>
          <a:prstGeom prst="triangle">
            <a:avLst/>
          </a:prstGeom>
          <a:solidFill>
            <a:srgbClr val="0292D5"/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0292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9 – 11 Purewa Rd</a:t>
            </a:r>
            <a:br>
              <a:rPr lang="en-NZ" dirty="0"/>
            </a:br>
            <a:endParaRPr lang="en-NZ" dirty="0"/>
          </a:p>
        </p:txBody>
      </p:sp>
      <p:pic>
        <p:nvPicPr>
          <p:cNvPr id="2050" name="Picture 2" descr="\\hnz.co.nz\dfsuserdata\HomeDrivesKAP\iaibut\Data\Presentations\HNZC_Purewa_Ext_Rear02_final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377" y="340050"/>
            <a:ext cx="9249624" cy="61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11008656" y="6347014"/>
            <a:ext cx="385483" cy="261308"/>
          </a:xfrm>
          <a:prstGeom prst="triangle">
            <a:avLst/>
          </a:prstGeom>
          <a:solidFill>
            <a:srgbClr val="0292D5"/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0292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9 – 11 Purewa Rd</a:t>
            </a:r>
            <a:br>
              <a:rPr lang="en-NZ" dirty="0"/>
            </a:br>
            <a:endParaRPr lang="en-NZ" dirty="0"/>
          </a:p>
        </p:txBody>
      </p:sp>
      <p:pic>
        <p:nvPicPr>
          <p:cNvPr id="3074" name="Picture 2" descr="\\hnz.co.nz\dfsuserdata\HomeDrivesKAP\iaibut\Data\Presentations\HNZC_Purewa_Ext_Rear04_final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57" y="356270"/>
            <a:ext cx="9168143" cy="61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11008656" y="6347014"/>
            <a:ext cx="385483" cy="261308"/>
          </a:xfrm>
          <a:prstGeom prst="triangle">
            <a:avLst/>
          </a:prstGeom>
          <a:solidFill>
            <a:srgbClr val="0292D5"/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0292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9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775" y="277904"/>
            <a:ext cx="9355225" cy="623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9 – 11 Purewa Rd</a:t>
            </a:r>
            <a:br>
              <a:rPr lang="en-NZ" dirty="0"/>
            </a:br>
            <a:r>
              <a:rPr lang="en-NZ" dirty="0"/>
              <a:t>plans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6775" y="277904"/>
            <a:ext cx="9355225" cy="62380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060" y="615598"/>
            <a:ext cx="7159728" cy="5862069"/>
          </a:xfrm>
        </p:spPr>
        <p:txBody>
          <a:bodyPr>
            <a:normAutofit/>
          </a:bodyPr>
          <a:lstStyle/>
          <a:p>
            <a:pPr lvl="0"/>
            <a:r>
              <a:rPr lang="en-NZ" dirty="0"/>
              <a:t>There were two homes on a 1260m2 site</a:t>
            </a:r>
          </a:p>
          <a:p>
            <a:pPr lvl="0"/>
            <a:r>
              <a:rPr lang="en-NZ" dirty="0"/>
              <a:t>They will be replaced by 11 new homes built, made up of:</a:t>
            </a:r>
          </a:p>
          <a:p>
            <a:pPr lvl="1"/>
            <a:r>
              <a:rPr lang="en-NZ" dirty="0"/>
              <a:t>Two 2-bedroom duplex homes and</a:t>
            </a:r>
          </a:p>
          <a:p>
            <a:pPr lvl="1"/>
            <a:r>
              <a:rPr lang="en-NZ" dirty="0"/>
              <a:t>Nine 2-bedroom apartments within three 3-storey walk-up buildings. </a:t>
            </a:r>
          </a:p>
          <a:p>
            <a:pPr lvl="0"/>
            <a:r>
              <a:rPr lang="en-NZ" dirty="0"/>
              <a:t>Site works will begin in September. Construction is expected to begin in late 2018.</a:t>
            </a:r>
          </a:p>
          <a:p>
            <a:r>
              <a:rPr lang="en-NZ" dirty="0"/>
              <a:t>The land is zoned Mixed Housing Urban</a:t>
            </a:r>
          </a:p>
          <a:p>
            <a:r>
              <a:rPr lang="en-NZ" dirty="0"/>
              <a:t>This means Auckland Council anticipates “development typically up to three storeys in a variety of sizes and forms, including detached dwellings, terrace housing and low-rise apartments”. </a:t>
            </a:r>
          </a:p>
          <a:p>
            <a:r>
              <a:rPr lang="en-NZ" dirty="0"/>
              <a:t>Resource consent was granted earlier this year</a:t>
            </a:r>
          </a:p>
          <a:p>
            <a:endParaRPr lang="en-NZ" dirty="0"/>
          </a:p>
        </p:txBody>
      </p:sp>
      <p:sp>
        <p:nvSpPr>
          <p:cNvPr id="7" name="Isosceles Triangle 6"/>
          <p:cNvSpPr/>
          <p:nvPr/>
        </p:nvSpPr>
        <p:spPr>
          <a:xfrm>
            <a:off x="11008656" y="6347014"/>
            <a:ext cx="385483" cy="261308"/>
          </a:xfrm>
          <a:prstGeom prst="triangle">
            <a:avLst/>
          </a:prstGeom>
          <a:solidFill>
            <a:srgbClr val="0292D5"/>
          </a:solidFill>
          <a:ln>
            <a:solidFill>
              <a:srgbClr val="029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0292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7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712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1_Office Theme</vt:lpstr>
      <vt:lpstr>PowerPoint Presentation</vt:lpstr>
      <vt:lpstr>Developments in Meadowbank</vt:lpstr>
      <vt:lpstr>Deciding on housing</vt:lpstr>
      <vt:lpstr>The need for intensification </vt:lpstr>
      <vt:lpstr>Demand by home size</vt:lpstr>
      <vt:lpstr>9 – 11 Purewa Rd </vt:lpstr>
      <vt:lpstr>9 – 11 Purewa Rd </vt:lpstr>
      <vt:lpstr>9 – 11 Purewa Rd </vt:lpstr>
      <vt:lpstr>9 – 11 Purewa Rd plans</vt:lpstr>
      <vt:lpstr>9 – 11 Purewa Rd plans</vt:lpstr>
      <vt:lpstr>9 – 11 Purewa Rd: urban design elements </vt:lpstr>
      <vt:lpstr>9 – 11 Purewa Rd: urban design elements </vt:lpstr>
      <vt:lpstr>9 – 11 Purewa Rd, design feedback</vt:lpstr>
      <vt:lpstr>9 – 11 Purewa Rd, design feedback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Mowday</dc:creator>
  <cp:lastModifiedBy>Anna Jackson</cp:lastModifiedBy>
  <cp:revision>99</cp:revision>
  <cp:lastPrinted>2018-08-05T23:36:39Z</cp:lastPrinted>
  <dcterms:created xsi:type="dcterms:W3CDTF">2017-10-11T02:06:23Z</dcterms:created>
  <dcterms:modified xsi:type="dcterms:W3CDTF">2018-08-26T09:36:01Z</dcterms:modified>
</cp:coreProperties>
</file>